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 snapToGrid="0" snapToObjects="1">
      <p:cViewPr varScale="1">
        <p:scale>
          <a:sx n="100" d="100"/>
          <a:sy n="100" d="100"/>
        </p:scale>
        <p:origin x="18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DEC9C-37BA-CC4C-9744-C3578F138B48}" type="doc">
      <dgm:prSet loTypeId="urn:microsoft.com/office/officeart/2005/8/layout/cycle2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8C4D64D-5BC5-774F-A9FC-805B23F68C9C}">
      <dgm:prSet phldrT="[Testo]" custT="1"/>
      <dgm:spPr>
        <a:solidFill>
          <a:srgbClr val="FF6600"/>
        </a:solidFill>
      </dgm:spPr>
      <dgm:t>
        <a:bodyPr/>
        <a:lstStyle/>
        <a:p>
          <a:r>
            <a:rPr lang="it-IT" sz="1400" dirty="0"/>
            <a:t>Coinvolgimento della comunità</a:t>
          </a:r>
        </a:p>
      </dgm:t>
    </dgm:pt>
    <dgm:pt modelId="{A01B7422-8E04-4440-B849-6DA26FC2B6D0}" type="parTrans" cxnId="{E353C2AF-0C18-574D-A8CC-C2013D636A90}">
      <dgm:prSet/>
      <dgm:spPr/>
      <dgm:t>
        <a:bodyPr/>
        <a:lstStyle/>
        <a:p>
          <a:endParaRPr lang="it-IT"/>
        </a:p>
      </dgm:t>
    </dgm:pt>
    <dgm:pt modelId="{5FE9B65D-1244-FC46-BE91-BD5347D9708C}" type="sibTrans" cxnId="{E353C2AF-0C18-574D-A8CC-C2013D636A90}">
      <dgm:prSet/>
      <dgm:spPr/>
      <dgm:t>
        <a:bodyPr/>
        <a:lstStyle/>
        <a:p>
          <a:endParaRPr lang="it-IT"/>
        </a:p>
      </dgm:t>
    </dgm:pt>
    <dgm:pt modelId="{29C3C53B-89FB-C849-BCFD-7FA2EBF2FF0C}">
      <dgm:prSet phldrT="[Testo]" custT="1"/>
      <dgm:spPr>
        <a:solidFill>
          <a:srgbClr val="3366FF"/>
        </a:solidFill>
      </dgm:spPr>
      <dgm:t>
        <a:bodyPr/>
        <a:lstStyle/>
        <a:p>
          <a:r>
            <a:rPr lang="it-IT" sz="1400"/>
            <a:t>Studi accademici</a:t>
          </a:r>
        </a:p>
      </dgm:t>
    </dgm:pt>
    <dgm:pt modelId="{3E98FD52-F07A-144D-8140-5A87BB0E833C}" type="parTrans" cxnId="{CFAEC3E7-A511-F74C-B1C6-4A91A3F335B7}">
      <dgm:prSet/>
      <dgm:spPr/>
      <dgm:t>
        <a:bodyPr/>
        <a:lstStyle/>
        <a:p>
          <a:endParaRPr lang="it-IT"/>
        </a:p>
      </dgm:t>
    </dgm:pt>
    <dgm:pt modelId="{A00468CC-848F-E943-8768-681BEC4396B6}" type="sibTrans" cxnId="{CFAEC3E7-A511-F74C-B1C6-4A91A3F335B7}">
      <dgm:prSet/>
      <dgm:spPr/>
      <dgm:t>
        <a:bodyPr/>
        <a:lstStyle/>
        <a:p>
          <a:endParaRPr lang="it-IT"/>
        </a:p>
      </dgm:t>
    </dgm:pt>
    <dgm:pt modelId="{F93CEC4F-C51C-D240-9B0D-56B68131A0A3}">
      <dgm:prSet phldrT="[Testo]" custT="1"/>
      <dgm:spPr>
        <a:solidFill>
          <a:schemeClr val="accent5"/>
        </a:solidFill>
      </dgm:spPr>
      <dgm:t>
        <a:bodyPr/>
        <a:lstStyle/>
        <a:p>
          <a:r>
            <a:rPr lang="it-IT" sz="1200" dirty="0"/>
            <a:t>Esperienze </a:t>
          </a:r>
          <a:r>
            <a:rPr lang="it-IT" sz="1400" dirty="0"/>
            <a:t>pratiche</a:t>
          </a:r>
          <a:endParaRPr lang="it-IT" sz="1200" dirty="0"/>
        </a:p>
      </dgm:t>
    </dgm:pt>
    <dgm:pt modelId="{391DF638-2259-3543-9CC8-FE294F1662C8}" type="parTrans" cxnId="{3F15E71D-BBC7-974F-B083-51F4250EEB13}">
      <dgm:prSet/>
      <dgm:spPr/>
      <dgm:t>
        <a:bodyPr/>
        <a:lstStyle/>
        <a:p>
          <a:endParaRPr lang="it-IT"/>
        </a:p>
      </dgm:t>
    </dgm:pt>
    <dgm:pt modelId="{80F05055-040D-904E-B77A-FDD35892283C}" type="sibTrans" cxnId="{3F15E71D-BBC7-974F-B083-51F4250EEB13}">
      <dgm:prSet/>
      <dgm:spPr/>
      <dgm:t>
        <a:bodyPr/>
        <a:lstStyle/>
        <a:p>
          <a:endParaRPr lang="it-IT"/>
        </a:p>
      </dgm:t>
    </dgm:pt>
    <dgm:pt modelId="{F28EB18C-78AB-2B4C-ADB0-44996ED3697A}" type="pres">
      <dgm:prSet presAssocID="{8F1DEC9C-37BA-CC4C-9744-C3578F138B48}" presName="cycle" presStyleCnt="0">
        <dgm:presLayoutVars>
          <dgm:dir/>
          <dgm:resizeHandles val="exact"/>
        </dgm:presLayoutVars>
      </dgm:prSet>
      <dgm:spPr/>
    </dgm:pt>
    <dgm:pt modelId="{02F48291-B016-6846-B23F-BD93EF4ED35E}" type="pres">
      <dgm:prSet presAssocID="{48C4D64D-5BC5-774F-A9FC-805B23F68C9C}" presName="node" presStyleLbl="node1" presStyleIdx="0" presStyleCnt="3" custScaleX="127712" custScaleY="127528">
        <dgm:presLayoutVars>
          <dgm:bulletEnabled val="1"/>
        </dgm:presLayoutVars>
      </dgm:prSet>
      <dgm:spPr/>
    </dgm:pt>
    <dgm:pt modelId="{32C24CD4-B62D-8D4F-A784-4DBC810C2CF6}" type="pres">
      <dgm:prSet presAssocID="{5FE9B65D-1244-FC46-BE91-BD5347D9708C}" presName="sibTrans" presStyleLbl="sibTrans2D1" presStyleIdx="0" presStyleCnt="3"/>
      <dgm:spPr/>
    </dgm:pt>
    <dgm:pt modelId="{5EBC8320-C75D-6B44-9F75-28B8BCBC9775}" type="pres">
      <dgm:prSet presAssocID="{5FE9B65D-1244-FC46-BE91-BD5347D9708C}" presName="connectorText" presStyleLbl="sibTrans2D1" presStyleIdx="0" presStyleCnt="3"/>
      <dgm:spPr/>
    </dgm:pt>
    <dgm:pt modelId="{60075535-28FE-6648-B6FB-F8939F5B9647}" type="pres">
      <dgm:prSet presAssocID="{29C3C53B-89FB-C849-BCFD-7FA2EBF2FF0C}" presName="node" presStyleLbl="node1" presStyleIdx="1" presStyleCnt="3">
        <dgm:presLayoutVars>
          <dgm:bulletEnabled val="1"/>
        </dgm:presLayoutVars>
      </dgm:prSet>
      <dgm:spPr/>
    </dgm:pt>
    <dgm:pt modelId="{9A128E3E-DD0E-B944-91BE-2BAB543CBA13}" type="pres">
      <dgm:prSet presAssocID="{A00468CC-848F-E943-8768-681BEC4396B6}" presName="sibTrans" presStyleLbl="sibTrans2D1" presStyleIdx="1" presStyleCnt="3"/>
      <dgm:spPr/>
    </dgm:pt>
    <dgm:pt modelId="{BCFC6F2C-C963-8B44-8446-F2137FA747E7}" type="pres">
      <dgm:prSet presAssocID="{A00468CC-848F-E943-8768-681BEC4396B6}" presName="connectorText" presStyleLbl="sibTrans2D1" presStyleIdx="1" presStyleCnt="3"/>
      <dgm:spPr/>
    </dgm:pt>
    <dgm:pt modelId="{66F4C132-C710-B34F-884B-E31E0A76F5E7}" type="pres">
      <dgm:prSet presAssocID="{F93CEC4F-C51C-D240-9B0D-56B68131A0A3}" presName="node" presStyleLbl="node1" presStyleIdx="2" presStyleCnt="3">
        <dgm:presLayoutVars>
          <dgm:bulletEnabled val="1"/>
        </dgm:presLayoutVars>
      </dgm:prSet>
      <dgm:spPr/>
    </dgm:pt>
    <dgm:pt modelId="{5E291A12-716C-4940-946C-69911A6728AA}" type="pres">
      <dgm:prSet presAssocID="{80F05055-040D-904E-B77A-FDD35892283C}" presName="sibTrans" presStyleLbl="sibTrans2D1" presStyleIdx="2" presStyleCnt="3"/>
      <dgm:spPr/>
    </dgm:pt>
    <dgm:pt modelId="{DD3D90B5-43EF-A042-93FE-F758FC62C31A}" type="pres">
      <dgm:prSet presAssocID="{80F05055-040D-904E-B77A-FDD35892283C}" presName="connectorText" presStyleLbl="sibTrans2D1" presStyleIdx="2" presStyleCnt="3"/>
      <dgm:spPr/>
    </dgm:pt>
  </dgm:ptLst>
  <dgm:cxnLst>
    <dgm:cxn modelId="{87765A18-5EC1-0444-BEE3-08B49821881E}" type="presOf" srcId="{48C4D64D-5BC5-774F-A9FC-805B23F68C9C}" destId="{02F48291-B016-6846-B23F-BD93EF4ED35E}" srcOrd="0" destOrd="0" presId="urn:microsoft.com/office/officeart/2005/8/layout/cycle2"/>
    <dgm:cxn modelId="{3F15E71D-BBC7-974F-B083-51F4250EEB13}" srcId="{8F1DEC9C-37BA-CC4C-9744-C3578F138B48}" destId="{F93CEC4F-C51C-D240-9B0D-56B68131A0A3}" srcOrd="2" destOrd="0" parTransId="{391DF638-2259-3543-9CC8-FE294F1662C8}" sibTransId="{80F05055-040D-904E-B77A-FDD35892283C}"/>
    <dgm:cxn modelId="{15D54C3D-987B-8240-9DB1-AF281DD7F3FA}" type="presOf" srcId="{F93CEC4F-C51C-D240-9B0D-56B68131A0A3}" destId="{66F4C132-C710-B34F-884B-E31E0A76F5E7}" srcOrd="0" destOrd="0" presId="urn:microsoft.com/office/officeart/2005/8/layout/cycle2"/>
    <dgm:cxn modelId="{33DEA34B-14A5-EC4A-A42C-530B887CFA5F}" type="presOf" srcId="{A00468CC-848F-E943-8768-681BEC4396B6}" destId="{BCFC6F2C-C963-8B44-8446-F2137FA747E7}" srcOrd="1" destOrd="0" presId="urn:microsoft.com/office/officeart/2005/8/layout/cycle2"/>
    <dgm:cxn modelId="{7595B177-E2C0-3F42-9C8E-48C0219D0CF1}" type="presOf" srcId="{8F1DEC9C-37BA-CC4C-9744-C3578F138B48}" destId="{F28EB18C-78AB-2B4C-ADB0-44996ED3697A}" srcOrd="0" destOrd="0" presId="urn:microsoft.com/office/officeart/2005/8/layout/cycle2"/>
    <dgm:cxn modelId="{E91C727E-4DCF-F84F-881A-7586398F060E}" type="presOf" srcId="{80F05055-040D-904E-B77A-FDD35892283C}" destId="{DD3D90B5-43EF-A042-93FE-F758FC62C31A}" srcOrd="1" destOrd="0" presId="urn:microsoft.com/office/officeart/2005/8/layout/cycle2"/>
    <dgm:cxn modelId="{78CAB097-4E01-244E-8EA0-90A1A96B92CE}" type="presOf" srcId="{5FE9B65D-1244-FC46-BE91-BD5347D9708C}" destId="{32C24CD4-B62D-8D4F-A784-4DBC810C2CF6}" srcOrd="0" destOrd="0" presId="urn:microsoft.com/office/officeart/2005/8/layout/cycle2"/>
    <dgm:cxn modelId="{E353C2AF-0C18-574D-A8CC-C2013D636A90}" srcId="{8F1DEC9C-37BA-CC4C-9744-C3578F138B48}" destId="{48C4D64D-5BC5-774F-A9FC-805B23F68C9C}" srcOrd="0" destOrd="0" parTransId="{A01B7422-8E04-4440-B849-6DA26FC2B6D0}" sibTransId="{5FE9B65D-1244-FC46-BE91-BD5347D9708C}"/>
    <dgm:cxn modelId="{512440B2-7F84-E341-903C-90C80C37B252}" type="presOf" srcId="{A00468CC-848F-E943-8768-681BEC4396B6}" destId="{9A128E3E-DD0E-B944-91BE-2BAB543CBA13}" srcOrd="0" destOrd="0" presId="urn:microsoft.com/office/officeart/2005/8/layout/cycle2"/>
    <dgm:cxn modelId="{B63198C9-4932-7647-8163-0FDE5D364FFD}" type="presOf" srcId="{80F05055-040D-904E-B77A-FDD35892283C}" destId="{5E291A12-716C-4940-946C-69911A6728AA}" srcOrd="0" destOrd="0" presId="urn:microsoft.com/office/officeart/2005/8/layout/cycle2"/>
    <dgm:cxn modelId="{FC6FB1DF-D73E-A943-9D0C-718C6097ED8F}" type="presOf" srcId="{5FE9B65D-1244-FC46-BE91-BD5347D9708C}" destId="{5EBC8320-C75D-6B44-9F75-28B8BCBC9775}" srcOrd="1" destOrd="0" presId="urn:microsoft.com/office/officeart/2005/8/layout/cycle2"/>
    <dgm:cxn modelId="{545480E6-01B2-7A4B-9AD6-7EBE3EDFA871}" type="presOf" srcId="{29C3C53B-89FB-C849-BCFD-7FA2EBF2FF0C}" destId="{60075535-28FE-6648-B6FB-F8939F5B9647}" srcOrd="0" destOrd="0" presId="urn:microsoft.com/office/officeart/2005/8/layout/cycle2"/>
    <dgm:cxn modelId="{CFAEC3E7-A511-F74C-B1C6-4A91A3F335B7}" srcId="{8F1DEC9C-37BA-CC4C-9744-C3578F138B48}" destId="{29C3C53B-89FB-C849-BCFD-7FA2EBF2FF0C}" srcOrd="1" destOrd="0" parTransId="{3E98FD52-F07A-144D-8140-5A87BB0E833C}" sibTransId="{A00468CC-848F-E943-8768-681BEC4396B6}"/>
    <dgm:cxn modelId="{4F1D234D-A928-AF42-A17E-D1BF3B33F804}" type="presParOf" srcId="{F28EB18C-78AB-2B4C-ADB0-44996ED3697A}" destId="{02F48291-B016-6846-B23F-BD93EF4ED35E}" srcOrd="0" destOrd="0" presId="urn:microsoft.com/office/officeart/2005/8/layout/cycle2"/>
    <dgm:cxn modelId="{9C9A8F60-A4AE-7E4B-9703-EFB12AC0BF6B}" type="presParOf" srcId="{F28EB18C-78AB-2B4C-ADB0-44996ED3697A}" destId="{32C24CD4-B62D-8D4F-A784-4DBC810C2CF6}" srcOrd="1" destOrd="0" presId="urn:microsoft.com/office/officeart/2005/8/layout/cycle2"/>
    <dgm:cxn modelId="{3DD02AB7-6B88-8C45-9B22-D5153A215139}" type="presParOf" srcId="{32C24CD4-B62D-8D4F-A784-4DBC810C2CF6}" destId="{5EBC8320-C75D-6B44-9F75-28B8BCBC9775}" srcOrd="0" destOrd="0" presId="urn:microsoft.com/office/officeart/2005/8/layout/cycle2"/>
    <dgm:cxn modelId="{E5731D3A-4DEA-AB43-8A49-E4CF0A4434AD}" type="presParOf" srcId="{F28EB18C-78AB-2B4C-ADB0-44996ED3697A}" destId="{60075535-28FE-6648-B6FB-F8939F5B9647}" srcOrd="2" destOrd="0" presId="urn:microsoft.com/office/officeart/2005/8/layout/cycle2"/>
    <dgm:cxn modelId="{5C2827D0-3E54-F24E-898A-EB0BBC10A604}" type="presParOf" srcId="{F28EB18C-78AB-2B4C-ADB0-44996ED3697A}" destId="{9A128E3E-DD0E-B944-91BE-2BAB543CBA13}" srcOrd="3" destOrd="0" presId="urn:microsoft.com/office/officeart/2005/8/layout/cycle2"/>
    <dgm:cxn modelId="{3ED5A613-002C-C847-9333-83006CF8EC2A}" type="presParOf" srcId="{9A128E3E-DD0E-B944-91BE-2BAB543CBA13}" destId="{BCFC6F2C-C963-8B44-8446-F2137FA747E7}" srcOrd="0" destOrd="0" presId="urn:microsoft.com/office/officeart/2005/8/layout/cycle2"/>
    <dgm:cxn modelId="{39912B99-C753-5D46-B052-44CBDE7BC62E}" type="presParOf" srcId="{F28EB18C-78AB-2B4C-ADB0-44996ED3697A}" destId="{66F4C132-C710-B34F-884B-E31E0A76F5E7}" srcOrd="4" destOrd="0" presId="urn:microsoft.com/office/officeart/2005/8/layout/cycle2"/>
    <dgm:cxn modelId="{981FC86B-F5B0-AC49-A4DE-61D22F2CA273}" type="presParOf" srcId="{F28EB18C-78AB-2B4C-ADB0-44996ED3697A}" destId="{5E291A12-716C-4940-946C-69911A6728AA}" srcOrd="5" destOrd="0" presId="urn:microsoft.com/office/officeart/2005/8/layout/cycle2"/>
    <dgm:cxn modelId="{8CDF3CF7-B89D-A648-B74F-D82F7FAC7A0D}" type="presParOf" srcId="{5E291A12-716C-4940-946C-69911A6728AA}" destId="{DD3D90B5-43EF-A042-93FE-F758FC62C31A}" srcOrd="0" destOrd="0" presId="urn:microsoft.com/office/officeart/2005/8/layout/cycle2"/>
  </dgm:cxnLst>
  <dgm:bg>
    <a:solidFill>
      <a:schemeClr val="bg1">
        <a:lumMod val="20000"/>
        <a:lumOff val="80000"/>
      </a:schemeClr>
    </a:solidFill>
    <a:effectLst>
      <a:glow rad="63500">
        <a:schemeClr val="accent1">
          <a:satMod val="175000"/>
          <a:alpha val="40000"/>
        </a:schemeClr>
      </a:glow>
    </a:effectLst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48291-B016-6846-B23F-BD93EF4ED35E}">
      <dsp:nvSpPr>
        <dsp:cNvPr id="0" name=""/>
        <dsp:cNvSpPr/>
      </dsp:nvSpPr>
      <dsp:spPr>
        <a:xfrm>
          <a:off x="928874" y="753177"/>
          <a:ext cx="1934345" cy="193155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Coinvolgimento della comunità</a:t>
          </a:r>
        </a:p>
      </dsp:txBody>
      <dsp:txXfrm>
        <a:off x="1212152" y="1036047"/>
        <a:ext cx="1367789" cy="1365819"/>
      </dsp:txXfrm>
    </dsp:sp>
    <dsp:sp modelId="{32C24CD4-B62D-8D4F-A784-4DBC810C2CF6}">
      <dsp:nvSpPr>
        <dsp:cNvPr id="0" name=""/>
        <dsp:cNvSpPr/>
      </dsp:nvSpPr>
      <dsp:spPr>
        <a:xfrm rot="3600000">
          <a:off x="2366682" y="2532062"/>
          <a:ext cx="292753" cy="511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2388639" y="2596268"/>
        <a:ext cx="204927" cy="306710"/>
      </dsp:txXfrm>
    </dsp:sp>
    <dsp:sp modelId="{60075535-28FE-6648-B6FB-F8939F5B9647}">
      <dsp:nvSpPr>
        <dsp:cNvPr id="0" name=""/>
        <dsp:cNvSpPr/>
      </dsp:nvSpPr>
      <dsp:spPr>
        <a:xfrm>
          <a:off x="2276639" y="2932550"/>
          <a:ext cx="1514615" cy="1514615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Studi accademici</a:t>
          </a:r>
        </a:p>
      </dsp:txBody>
      <dsp:txXfrm>
        <a:off x="2498449" y="3154360"/>
        <a:ext cx="1070995" cy="1070995"/>
      </dsp:txXfrm>
    </dsp:sp>
    <dsp:sp modelId="{9A128E3E-DD0E-B944-91BE-2BAB543CBA13}">
      <dsp:nvSpPr>
        <dsp:cNvPr id="0" name=""/>
        <dsp:cNvSpPr/>
      </dsp:nvSpPr>
      <dsp:spPr>
        <a:xfrm rot="10800000">
          <a:off x="1705750" y="3434266"/>
          <a:ext cx="403427" cy="511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 rot="10800000">
        <a:off x="1826778" y="3536502"/>
        <a:ext cx="282399" cy="306710"/>
      </dsp:txXfrm>
    </dsp:sp>
    <dsp:sp modelId="{66F4C132-C710-B34F-884B-E31E0A76F5E7}">
      <dsp:nvSpPr>
        <dsp:cNvPr id="0" name=""/>
        <dsp:cNvSpPr/>
      </dsp:nvSpPr>
      <dsp:spPr>
        <a:xfrm>
          <a:off x="839" y="2932550"/>
          <a:ext cx="1514615" cy="1514615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Esperienze </a:t>
          </a:r>
          <a:r>
            <a:rPr lang="it-IT" sz="1400" kern="1200" dirty="0"/>
            <a:t>pratiche</a:t>
          </a:r>
          <a:endParaRPr lang="it-IT" sz="1200" kern="1200" dirty="0"/>
        </a:p>
      </dsp:txBody>
      <dsp:txXfrm>
        <a:off x="222649" y="3154360"/>
        <a:ext cx="1070995" cy="1070995"/>
      </dsp:txXfrm>
    </dsp:sp>
    <dsp:sp modelId="{5E291A12-716C-4940-946C-69911A6728AA}">
      <dsp:nvSpPr>
        <dsp:cNvPr id="0" name=""/>
        <dsp:cNvSpPr/>
      </dsp:nvSpPr>
      <dsp:spPr>
        <a:xfrm rot="18000000">
          <a:off x="1124372" y="2546413"/>
          <a:ext cx="292753" cy="511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1146329" y="2686679"/>
        <a:ext cx="204927" cy="306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3D3A-1976-B641-8545-A65322989849}" type="datetime1">
              <a:rPr lang="it-IT" smtClean="0"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IISS Diamante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2F44A-ECF2-EA4A-A6F7-892E57A87A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0540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6E742-B35A-6340-B864-677390BDC133}" type="datetime1">
              <a:rPr lang="it-IT" smtClean="0"/>
              <a:t>24/03/2017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IISS Diamante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90CFD-319E-C04A-B87F-45FC3DDE1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9739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90CFD-319E-C04A-B87F-45FC3DDE1BB1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</a:p>
        </p:txBody>
      </p:sp>
    </p:spTree>
    <p:extLst>
      <p:ext uri="{BB962C8B-B14F-4D97-AF65-F5344CB8AC3E}">
        <p14:creationId xmlns:p14="http://schemas.microsoft.com/office/powerpoint/2010/main" val="49802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/>
              <a:t>Fare clic per modificare stile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/>
              <a:t>Fare clic per modificare stile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bg1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bg1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/>
              <a:t>IISS Diamante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/>
              <a:t>21/03/17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500" y="1410070"/>
            <a:ext cx="8001000" cy="2424766"/>
          </a:xfrm>
        </p:spPr>
        <p:txBody>
          <a:bodyPr/>
          <a:lstStyle/>
          <a:p>
            <a:r>
              <a:rPr lang="it-IT" sz="7200" b="1" dirty="0">
                <a:solidFill>
                  <a:srgbClr val="FF0000"/>
                </a:solidFill>
              </a:rPr>
              <a:t>IL SERVICE LEARNING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500" y="4578488"/>
            <a:ext cx="8001000" cy="1219200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850027"/>
                </a:solidFill>
                <a:latin typeface="ArialMT"/>
              </a:rPr>
              <a:t>Un approccio innovativo per l’insegnamento</a:t>
            </a:r>
            <a:endParaRPr lang="it-IT" sz="3200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b="1" i="1" dirty="0">
                <a:latin typeface="Calibri"/>
                <a:cs typeface="Calibri"/>
              </a:rPr>
              <a:t>IISS Diamante</a:t>
            </a:r>
            <a:endParaRPr lang="en-US" sz="1600" b="1" i="1" dirty="0">
              <a:latin typeface="Calibri"/>
              <a:cs typeface="Calibri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7" y="131405"/>
            <a:ext cx="2241860" cy="18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30" y="895027"/>
            <a:ext cx="1770946" cy="75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ttangolo 1"/>
          <p:cNvSpPr/>
          <p:nvPr/>
        </p:nvSpPr>
        <p:spPr>
          <a:xfrm>
            <a:off x="238125" y="287171"/>
            <a:ext cx="8741224" cy="594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Un progetto di service </a:t>
            </a:r>
            <a:r>
              <a:rPr lang="it-IT" sz="3200" b="1" dirty="0" err="1">
                <a:solidFill>
                  <a:srgbClr val="660066"/>
                </a:solidFill>
                <a:latin typeface="Calibri"/>
                <a:cs typeface="Calibri"/>
              </a:rPr>
              <a:t>learning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 ben strutturato deve prevedere le seguenti fasi:</a:t>
            </a:r>
          </a:p>
          <a:p>
            <a:pPr algn="just"/>
            <a:endParaRPr lang="it-IT" sz="14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3200" b="1" u="sng" dirty="0">
                <a:solidFill>
                  <a:srgbClr val="008000"/>
                </a:solidFill>
                <a:latin typeface="Calibri"/>
                <a:cs typeface="Calibri"/>
              </a:rPr>
              <a:t>individuazione del problema da trattare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:                 il problema deve essere reale della </a:t>
            </a:r>
            <a:r>
              <a:rPr lang="it-IT" sz="3200" b="1" dirty="0" err="1">
                <a:solidFill>
                  <a:srgbClr val="660066"/>
                </a:solidFill>
                <a:latin typeface="Calibri"/>
                <a:cs typeface="Calibri"/>
              </a:rPr>
              <a:t>comunita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̀, </a:t>
            </a:r>
            <a:r>
              <a:rPr lang="it-IT" sz="3200" b="1" dirty="0" err="1">
                <a:solidFill>
                  <a:srgbClr val="660066"/>
                </a:solidFill>
                <a:latin typeface="Calibri"/>
                <a:cs typeface="Calibri"/>
              </a:rPr>
              <a:t>puo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̀ essere sentito o meno e deve presentare situazioni di apprendimento per gli allievi;</a:t>
            </a:r>
          </a:p>
          <a:p>
            <a:pPr algn="just"/>
            <a:endParaRPr lang="it-IT" sz="14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3200" b="1" u="sng" dirty="0">
                <a:solidFill>
                  <a:srgbClr val="FF0000"/>
                </a:solidFill>
                <a:latin typeface="Calibri"/>
                <a:cs typeface="Calibri"/>
              </a:rPr>
              <a:t>individuazione delle possibili risorse della scuola per affrontare il problema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: la </a:t>
            </a:r>
            <a:r>
              <a:rPr lang="it-IT" sz="3200" b="1" dirty="0" err="1">
                <a:solidFill>
                  <a:srgbClr val="660066"/>
                </a:solidFill>
                <a:latin typeface="Calibri"/>
                <a:cs typeface="Calibri"/>
              </a:rPr>
              <a:t>comunita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̀ scolastica deve cercare di comprendere quali mezzi ha a disposizione per la risoluzione dei problemi (economiche, risorse umane, etc.);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7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789" y="5406464"/>
            <a:ext cx="1770946" cy="75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ttangolo 1"/>
          <p:cNvSpPr/>
          <p:nvPr/>
        </p:nvSpPr>
        <p:spPr>
          <a:xfrm>
            <a:off x="139629" y="367276"/>
            <a:ext cx="86613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1" u="sng" dirty="0">
                <a:solidFill>
                  <a:srgbClr val="3366FF"/>
                </a:solidFill>
                <a:latin typeface="Calibri"/>
                <a:cs typeface="Calibri"/>
              </a:rPr>
              <a:t>studio del problema</a:t>
            </a:r>
            <a:r>
              <a:rPr lang="it-IT" sz="2800" b="1" dirty="0">
                <a:solidFill>
                  <a:srgbClr val="660066"/>
                </a:solidFill>
                <a:latin typeface="Calibri"/>
                <a:cs typeface="Calibri"/>
              </a:rPr>
              <a:t>: oltre a comprendere meglio la natura del problema che si vuole affrontare, è necessario acquisire delle competenze relative a </a:t>
            </a:r>
            <a:r>
              <a:rPr lang="it-IT" sz="2800" b="1" dirty="0" err="1">
                <a:solidFill>
                  <a:srgbClr val="660066"/>
                </a:solidFill>
                <a:latin typeface="Calibri"/>
                <a:cs typeface="Calibri"/>
              </a:rPr>
              <a:t>cio</a:t>
            </a:r>
            <a:r>
              <a:rPr lang="it-IT" sz="2800" b="1" dirty="0">
                <a:solidFill>
                  <a:srgbClr val="660066"/>
                </a:solidFill>
                <a:latin typeface="Calibri"/>
                <a:cs typeface="Calibri"/>
              </a:rPr>
              <a:t>̀ che si intende fare per risolvere il problema;</a:t>
            </a:r>
          </a:p>
          <a:p>
            <a:pPr algn="just"/>
            <a:endParaRPr lang="it-IT" sz="12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1" u="sng" dirty="0">
                <a:solidFill>
                  <a:srgbClr val="FF6600"/>
                </a:solidFill>
                <a:latin typeface="Calibri"/>
                <a:cs typeface="Calibri"/>
              </a:rPr>
              <a:t>esecuzione</a:t>
            </a:r>
            <a:r>
              <a:rPr lang="it-IT" sz="2800" b="1" dirty="0">
                <a:solidFill>
                  <a:srgbClr val="660066"/>
                </a:solidFill>
                <a:latin typeface="Calibri"/>
                <a:cs typeface="Calibri"/>
              </a:rPr>
              <a:t>: consiste nella fase </a:t>
            </a:r>
            <a:r>
              <a:rPr lang="it-IT" sz="2800" b="1" dirty="0" err="1">
                <a:solidFill>
                  <a:srgbClr val="660066"/>
                </a:solidFill>
                <a:latin typeface="Calibri"/>
                <a:cs typeface="Calibri"/>
              </a:rPr>
              <a:t>piu</a:t>
            </a:r>
            <a:r>
              <a:rPr lang="it-IT" sz="2800" b="1" dirty="0">
                <a:solidFill>
                  <a:srgbClr val="660066"/>
                </a:solidFill>
                <a:latin typeface="Calibri"/>
                <a:cs typeface="Calibri"/>
              </a:rPr>
              <a:t>̀ complessa del progetto e nella quale si possono presentare degli imprevisti non considerati nelle precedenti fasi e che vanno comunque fronteggiati;</a:t>
            </a:r>
          </a:p>
          <a:p>
            <a:pPr algn="just"/>
            <a:endParaRPr lang="it-IT" sz="12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1" u="sng" dirty="0">
                <a:solidFill>
                  <a:srgbClr val="E6E600"/>
                </a:solidFill>
                <a:latin typeface="Calibri"/>
                <a:cs typeface="Calibri"/>
              </a:rPr>
              <a:t>valutazione</a:t>
            </a:r>
            <a:r>
              <a:rPr lang="it-IT" sz="2800" b="1" dirty="0">
                <a:solidFill>
                  <a:srgbClr val="660066"/>
                </a:solidFill>
                <a:latin typeface="Calibri"/>
                <a:cs typeface="Calibri"/>
              </a:rPr>
              <a:t>: prevede la fase rivolta agli studenti e quella rivolta alla riuscita del progetto.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2610" y="758806"/>
            <a:ext cx="8194008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Per parlare di </a:t>
            </a:r>
            <a:r>
              <a:rPr lang="it-IT" sz="3200" b="1" i="1" dirty="0">
                <a:solidFill>
                  <a:srgbClr val="660066"/>
                </a:solidFill>
                <a:latin typeface="Calibri"/>
                <a:cs typeface="Calibri"/>
              </a:rPr>
              <a:t>service </a:t>
            </a:r>
            <a:r>
              <a:rPr lang="it-IT" sz="3200" b="1" i="1" dirty="0" err="1">
                <a:solidFill>
                  <a:srgbClr val="660066"/>
                </a:solidFill>
                <a:latin typeface="Calibri"/>
                <a:cs typeface="Calibri"/>
              </a:rPr>
              <a:t>learning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 è però necessario che le attività programmate leghino sempre il volontariato e l’apprendimento, ossia bisogna che le attività non siano pensate occasionalmente e che non siano viste come un modo per creare delle esperienze extracurricolari. </a:t>
            </a:r>
          </a:p>
          <a:p>
            <a:pPr algn="just"/>
            <a:endParaRPr lang="it-IT" sz="32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Il </a:t>
            </a:r>
            <a:r>
              <a:rPr lang="it-IT" sz="3200" b="1" i="1" dirty="0">
                <a:solidFill>
                  <a:srgbClr val="660066"/>
                </a:solidFill>
                <a:latin typeface="Calibri"/>
                <a:cs typeface="Calibri"/>
              </a:rPr>
              <a:t>service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 deve essere un complemento ben integrato del </a:t>
            </a:r>
            <a:r>
              <a:rPr lang="it-IT" sz="3200" b="1" i="1" dirty="0" err="1">
                <a:solidFill>
                  <a:srgbClr val="660066"/>
                </a:solidFill>
                <a:latin typeface="Calibri"/>
                <a:cs typeface="Calibri"/>
              </a:rPr>
              <a:t>learning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78" y="3962516"/>
            <a:ext cx="1770946" cy="75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36807" y="302654"/>
            <a:ext cx="4585455" cy="6221223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L’approccio pedagogico del Service Learning  crea un solido legame tra Scuola e </a:t>
            </a:r>
            <a:r>
              <a:rPr lang="it-IT" sz="3200" b="1" dirty="0" err="1">
                <a:solidFill>
                  <a:srgbClr val="660066"/>
                </a:solidFill>
                <a:latin typeface="Calibri"/>
                <a:cs typeface="Calibri"/>
              </a:rPr>
              <a:t>comunita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̀ sociale. La </a:t>
            </a:r>
            <a:r>
              <a:rPr lang="it-IT" sz="3200" b="1" dirty="0" err="1">
                <a:solidFill>
                  <a:srgbClr val="660066"/>
                </a:solidFill>
                <a:latin typeface="Calibri"/>
                <a:cs typeface="Calibri"/>
              </a:rPr>
              <a:t>comunita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̀ scolastica si apre sempre più̀ al dialogo con i diversi attori presenti sul territorio: le famiglie, gli enti locali, il mondo produttivo, il Terzo Settore, il volontariato. </a:t>
            </a:r>
          </a:p>
          <a:p>
            <a:pPr algn="just"/>
            <a:endParaRPr lang="it-IT" sz="32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graphicFrame>
        <p:nvGraphicFramePr>
          <p:cNvPr id="8" name="Segnaposto immagine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25523776"/>
              </p:ext>
            </p:extLst>
          </p:nvPr>
        </p:nvGraphicFramePr>
        <p:xfrm>
          <a:off x="5016014" y="496368"/>
          <a:ext cx="3792094" cy="520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35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800571" y="989948"/>
            <a:ext cx="77029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Il Service Learning è: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curricolare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interdisciplinare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orientato alle competenze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orientato all’apprendimento significativo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orientato al cambiamento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partecipato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responsabilizzante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- collaborativo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03" y="3885788"/>
            <a:ext cx="2885940" cy="2539627"/>
          </a:xfrm>
          <a:prstGeom prst="roundRect">
            <a:avLst>
              <a:gd name="adj" fmla="val 16667"/>
            </a:avLst>
          </a:prstGeom>
          <a:ln>
            <a:solidFill>
              <a:srgbClr val="B74D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862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19075" y="6320678"/>
            <a:ext cx="3200400" cy="365125"/>
          </a:xfrm>
        </p:spPr>
        <p:txBody>
          <a:bodyPr/>
          <a:lstStyle/>
          <a:p>
            <a:r>
              <a:rPr lang="it-IT" dirty="0"/>
              <a:t>IISS Diamante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2058504" y="1308096"/>
            <a:ext cx="5673143" cy="5217162"/>
            <a:chOff x="3649179" y="365736"/>
            <a:chExt cx="5673143" cy="5217162"/>
          </a:xfrm>
        </p:grpSpPr>
        <p:sp>
          <p:nvSpPr>
            <p:cNvPr id="6" name="Figura a mano libera: forma 5"/>
            <p:cNvSpPr/>
            <p:nvPr/>
          </p:nvSpPr>
          <p:spPr>
            <a:xfrm rot="-5400000">
              <a:off x="3830757" y="390471"/>
              <a:ext cx="658116" cy="940165"/>
            </a:xfrm>
            <a:custGeom>
              <a:avLst/>
              <a:gdLst>
                <a:gd name="connsiteX0" fmla="*/ 0 w 940164"/>
                <a:gd name="connsiteY0" fmla="*/ 0 h 658115"/>
                <a:gd name="connsiteX1" fmla="*/ 611107 w 940164"/>
                <a:gd name="connsiteY1" fmla="*/ 0 h 658115"/>
                <a:gd name="connsiteX2" fmla="*/ 940164 w 940164"/>
                <a:gd name="connsiteY2" fmla="*/ 329058 h 658115"/>
                <a:gd name="connsiteX3" fmla="*/ 611107 w 940164"/>
                <a:gd name="connsiteY3" fmla="*/ 658115 h 658115"/>
                <a:gd name="connsiteX4" fmla="*/ 0 w 940164"/>
                <a:gd name="connsiteY4" fmla="*/ 658115 h 658115"/>
                <a:gd name="connsiteX5" fmla="*/ 329058 w 940164"/>
                <a:gd name="connsiteY5" fmla="*/ 329058 h 658115"/>
                <a:gd name="connsiteX6" fmla="*/ 0 w 940164"/>
                <a:gd name="connsiteY6" fmla="*/ 0 h 6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164" h="658115">
                  <a:moveTo>
                    <a:pt x="940163" y="0"/>
                  </a:moveTo>
                  <a:lnTo>
                    <a:pt x="940163" y="427775"/>
                  </a:lnTo>
                  <a:lnTo>
                    <a:pt x="470081" y="658115"/>
                  </a:lnTo>
                  <a:lnTo>
                    <a:pt x="1" y="427775"/>
                  </a:lnTo>
                  <a:lnTo>
                    <a:pt x="1" y="0"/>
                  </a:lnTo>
                  <a:lnTo>
                    <a:pt x="470081" y="230341"/>
                  </a:lnTo>
                  <a:lnTo>
                    <a:pt x="940163" y="0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341123" rIns="12066" bIns="341123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/>
                <a:t>*</a:t>
              </a:r>
            </a:p>
          </p:txBody>
        </p:sp>
        <p:sp>
          <p:nvSpPr>
            <p:cNvPr id="7" name="Figura a mano libera: forma 6"/>
            <p:cNvSpPr/>
            <p:nvPr/>
          </p:nvSpPr>
          <p:spPr>
            <a:xfrm>
              <a:off x="5009146" y="365736"/>
              <a:ext cx="4313176" cy="798068"/>
            </a:xfrm>
            <a:custGeom>
              <a:avLst/>
              <a:gdLst>
                <a:gd name="connsiteX0" fmla="*/ 133014 w 798068"/>
                <a:gd name="connsiteY0" fmla="*/ 0 h 4313176"/>
                <a:gd name="connsiteX1" fmla="*/ 665054 w 798068"/>
                <a:gd name="connsiteY1" fmla="*/ 0 h 4313176"/>
                <a:gd name="connsiteX2" fmla="*/ 798068 w 798068"/>
                <a:gd name="connsiteY2" fmla="*/ 133014 h 4313176"/>
                <a:gd name="connsiteX3" fmla="*/ 798068 w 798068"/>
                <a:gd name="connsiteY3" fmla="*/ 4313176 h 4313176"/>
                <a:gd name="connsiteX4" fmla="*/ 798068 w 798068"/>
                <a:gd name="connsiteY4" fmla="*/ 4313176 h 4313176"/>
                <a:gd name="connsiteX5" fmla="*/ 0 w 798068"/>
                <a:gd name="connsiteY5" fmla="*/ 4313176 h 4313176"/>
                <a:gd name="connsiteX6" fmla="*/ 0 w 798068"/>
                <a:gd name="connsiteY6" fmla="*/ 4313176 h 4313176"/>
                <a:gd name="connsiteX7" fmla="*/ 0 w 798068"/>
                <a:gd name="connsiteY7" fmla="*/ 133014 h 4313176"/>
                <a:gd name="connsiteX8" fmla="*/ 133014 w 798068"/>
                <a:gd name="connsiteY8" fmla="*/ 0 h 43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8068" h="4313176">
                  <a:moveTo>
                    <a:pt x="798068" y="718877"/>
                  </a:moveTo>
                  <a:lnTo>
                    <a:pt x="798068" y="3594299"/>
                  </a:lnTo>
                  <a:cubicBezTo>
                    <a:pt x="798068" y="3991326"/>
                    <a:pt x="787049" y="4313176"/>
                    <a:pt x="773456" y="4313176"/>
                  </a:cubicBezTo>
                  <a:lnTo>
                    <a:pt x="0" y="4313176"/>
                  </a:lnTo>
                  <a:lnTo>
                    <a:pt x="0" y="431317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3456" y="0"/>
                  </a:lnTo>
                  <a:cubicBezTo>
                    <a:pt x="787049" y="0"/>
                    <a:pt x="798068" y="321850"/>
                    <a:pt x="798068" y="718877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48483" rIns="48483" bIns="48483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5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RIFLESSIONE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5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DOCUMENTAZIONE E COMUNICAZIONE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5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VALUTAZIONE</a:t>
              </a:r>
              <a:endParaRPr lang="it-IT" sz="1500" kern="1200" dirty="0">
                <a:solidFill>
                  <a:srgbClr val="660066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Figura a mano libera: forma 7"/>
            <p:cNvSpPr/>
            <p:nvPr/>
          </p:nvSpPr>
          <p:spPr>
            <a:xfrm rot="-5400000">
              <a:off x="3803261" y="1271630"/>
              <a:ext cx="658116" cy="940165"/>
            </a:xfrm>
            <a:custGeom>
              <a:avLst/>
              <a:gdLst>
                <a:gd name="connsiteX0" fmla="*/ 0 w 940164"/>
                <a:gd name="connsiteY0" fmla="*/ 0 h 658115"/>
                <a:gd name="connsiteX1" fmla="*/ 611107 w 940164"/>
                <a:gd name="connsiteY1" fmla="*/ 0 h 658115"/>
                <a:gd name="connsiteX2" fmla="*/ 940164 w 940164"/>
                <a:gd name="connsiteY2" fmla="*/ 329058 h 658115"/>
                <a:gd name="connsiteX3" fmla="*/ 611107 w 940164"/>
                <a:gd name="connsiteY3" fmla="*/ 658115 h 658115"/>
                <a:gd name="connsiteX4" fmla="*/ 0 w 940164"/>
                <a:gd name="connsiteY4" fmla="*/ 658115 h 658115"/>
                <a:gd name="connsiteX5" fmla="*/ 329058 w 940164"/>
                <a:gd name="connsiteY5" fmla="*/ 329058 h 658115"/>
                <a:gd name="connsiteX6" fmla="*/ 0 w 940164"/>
                <a:gd name="connsiteY6" fmla="*/ 0 h 6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164" h="658115">
                  <a:moveTo>
                    <a:pt x="940163" y="0"/>
                  </a:moveTo>
                  <a:lnTo>
                    <a:pt x="940163" y="427775"/>
                  </a:lnTo>
                  <a:lnTo>
                    <a:pt x="470081" y="658115"/>
                  </a:lnTo>
                  <a:lnTo>
                    <a:pt x="1" y="427775"/>
                  </a:lnTo>
                  <a:lnTo>
                    <a:pt x="1" y="0"/>
                  </a:lnTo>
                  <a:lnTo>
                    <a:pt x="470081" y="230341"/>
                  </a:lnTo>
                  <a:lnTo>
                    <a:pt x="940163" y="0"/>
                  </a:lnTo>
                  <a:close/>
                </a:path>
              </a:pathLst>
            </a:custGeom>
            <a:solidFill>
              <a:srgbClr val="E6E600"/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341123" rIns="12066" bIns="341122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/>
                <a:t>*</a:t>
              </a:r>
            </a:p>
          </p:txBody>
        </p:sp>
        <p:sp>
          <p:nvSpPr>
            <p:cNvPr id="9" name="Figura a mano libera: forma 8"/>
            <p:cNvSpPr/>
            <p:nvPr/>
          </p:nvSpPr>
          <p:spPr>
            <a:xfrm>
              <a:off x="4972034" y="1308096"/>
              <a:ext cx="3406417" cy="703157"/>
            </a:xfrm>
            <a:custGeom>
              <a:avLst/>
              <a:gdLst>
                <a:gd name="connsiteX0" fmla="*/ 117195 w 703157"/>
                <a:gd name="connsiteY0" fmla="*/ 0 h 3406417"/>
                <a:gd name="connsiteX1" fmla="*/ 585962 w 703157"/>
                <a:gd name="connsiteY1" fmla="*/ 0 h 3406417"/>
                <a:gd name="connsiteX2" fmla="*/ 703157 w 703157"/>
                <a:gd name="connsiteY2" fmla="*/ 117195 h 3406417"/>
                <a:gd name="connsiteX3" fmla="*/ 703157 w 703157"/>
                <a:gd name="connsiteY3" fmla="*/ 3406417 h 3406417"/>
                <a:gd name="connsiteX4" fmla="*/ 703157 w 703157"/>
                <a:gd name="connsiteY4" fmla="*/ 3406417 h 3406417"/>
                <a:gd name="connsiteX5" fmla="*/ 0 w 703157"/>
                <a:gd name="connsiteY5" fmla="*/ 3406417 h 3406417"/>
                <a:gd name="connsiteX6" fmla="*/ 0 w 703157"/>
                <a:gd name="connsiteY6" fmla="*/ 3406417 h 3406417"/>
                <a:gd name="connsiteX7" fmla="*/ 0 w 703157"/>
                <a:gd name="connsiteY7" fmla="*/ 117195 h 3406417"/>
                <a:gd name="connsiteX8" fmla="*/ 117195 w 703157"/>
                <a:gd name="connsiteY8" fmla="*/ 0 h 340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157" h="3406417">
                  <a:moveTo>
                    <a:pt x="703157" y="567748"/>
                  </a:moveTo>
                  <a:lnTo>
                    <a:pt x="703157" y="2838669"/>
                  </a:lnTo>
                  <a:cubicBezTo>
                    <a:pt x="703157" y="3152226"/>
                    <a:pt x="692326" y="3406415"/>
                    <a:pt x="678965" y="3406415"/>
                  </a:cubicBezTo>
                  <a:lnTo>
                    <a:pt x="0" y="3406415"/>
                  </a:lnTo>
                  <a:lnTo>
                    <a:pt x="0" y="3406415"/>
                  </a:lnTo>
                  <a:lnTo>
                    <a:pt x="0" y="2"/>
                  </a:lnTo>
                  <a:lnTo>
                    <a:pt x="0" y="2"/>
                  </a:lnTo>
                  <a:lnTo>
                    <a:pt x="678965" y="2"/>
                  </a:lnTo>
                  <a:cubicBezTo>
                    <a:pt x="692326" y="2"/>
                    <a:pt x="703157" y="254191"/>
                    <a:pt x="703157" y="567748"/>
                  </a:cubicBez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4484" rIns="44484" bIns="44486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6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MOTIVAZIONE</a:t>
              </a:r>
              <a:endParaRPr lang="it-IT" sz="1600" kern="1200" dirty="0">
                <a:solidFill>
                  <a:srgbClr val="660066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Figura a mano libera: forma 9"/>
            <p:cNvSpPr/>
            <p:nvPr/>
          </p:nvSpPr>
          <p:spPr>
            <a:xfrm rot="-5400000">
              <a:off x="3803255" y="2141212"/>
              <a:ext cx="658116" cy="940165"/>
            </a:xfrm>
            <a:custGeom>
              <a:avLst/>
              <a:gdLst>
                <a:gd name="connsiteX0" fmla="*/ 0 w 940164"/>
                <a:gd name="connsiteY0" fmla="*/ 0 h 658115"/>
                <a:gd name="connsiteX1" fmla="*/ 611107 w 940164"/>
                <a:gd name="connsiteY1" fmla="*/ 0 h 658115"/>
                <a:gd name="connsiteX2" fmla="*/ 940164 w 940164"/>
                <a:gd name="connsiteY2" fmla="*/ 329058 h 658115"/>
                <a:gd name="connsiteX3" fmla="*/ 611107 w 940164"/>
                <a:gd name="connsiteY3" fmla="*/ 658115 h 658115"/>
                <a:gd name="connsiteX4" fmla="*/ 0 w 940164"/>
                <a:gd name="connsiteY4" fmla="*/ 658115 h 658115"/>
                <a:gd name="connsiteX5" fmla="*/ 329058 w 940164"/>
                <a:gd name="connsiteY5" fmla="*/ 329058 h 658115"/>
                <a:gd name="connsiteX6" fmla="*/ 0 w 940164"/>
                <a:gd name="connsiteY6" fmla="*/ 0 h 6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164" h="658115">
                  <a:moveTo>
                    <a:pt x="940163" y="0"/>
                  </a:moveTo>
                  <a:lnTo>
                    <a:pt x="940163" y="427775"/>
                  </a:lnTo>
                  <a:lnTo>
                    <a:pt x="470081" y="658115"/>
                  </a:lnTo>
                  <a:lnTo>
                    <a:pt x="1" y="427775"/>
                  </a:lnTo>
                  <a:lnTo>
                    <a:pt x="1" y="0"/>
                  </a:lnTo>
                  <a:lnTo>
                    <a:pt x="470081" y="230341"/>
                  </a:lnTo>
                  <a:lnTo>
                    <a:pt x="940163" y="0"/>
                  </a:lnTo>
                  <a:close/>
                </a:path>
              </a:pathLst>
            </a:custGeom>
            <a:solidFill>
              <a:srgbClr val="3366FF"/>
            </a:solidFill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341123" rIns="12066" bIns="341123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/>
                <a:t>*</a:t>
              </a:r>
            </a:p>
          </p:txBody>
        </p:sp>
        <p:sp>
          <p:nvSpPr>
            <p:cNvPr id="11" name="Figura a mano libera: forma 10"/>
            <p:cNvSpPr/>
            <p:nvPr/>
          </p:nvSpPr>
          <p:spPr>
            <a:xfrm>
              <a:off x="4971709" y="2203000"/>
              <a:ext cx="3398457" cy="680003"/>
            </a:xfrm>
            <a:custGeom>
              <a:avLst/>
              <a:gdLst>
                <a:gd name="connsiteX0" fmla="*/ 113336 w 680003"/>
                <a:gd name="connsiteY0" fmla="*/ 0 h 3398457"/>
                <a:gd name="connsiteX1" fmla="*/ 566667 w 680003"/>
                <a:gd name="connsiteY1" fmla="*/ 0 h 3398457"/>
                <a:gd name="connsiteX2" fmla="*/ 680003 w 680003"/>
                <a:gd name="connsiteY2" fmla="*/ 113336 h 3398457"/>
                <a:gd name="connsiteX3" fmla="*/ 680003 w 680003"/>
                <a:gd name="connsiteY3" fmla="*/ 3398457 h 3398457"/>
                <a:gd name="connsiteX4" fmla="*/ 680003 w 680003"/>
                <a:gd name="connsiteY4" fmla="*/ 3398457 h 3398457"/>
                <a:gd name="connsiteX5" fmla="*/ 0 w 680003"/>
                <a:gd name="connsiteY5" fmla="*/ 3398457 h 3398457"/>
                <a:gd name="connsiteX6" fmla="*/ 0 w 680003"/>
                <a:gd name="connsiteY6" fmla="*/ 3398457 h 3398457"/>
                <a:gd name="connsiteX7" fmla="*/ 0 w 680003"/>
                <a:gd name="connsiteY7" fmla="*/ 113336 h 3398457"/>
                <a:gd name="connsiteX8" fmla="*/ 113336 w 680003"/>
                <a:gd name="connsiteY8" fmla="*/ 0 h 339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003" h="3398457">
                  <a:moveTo>
                    <a:pt x="680003" y="566422"/>
                  </a:moveTo>
                  <a:lnTo>
                    <a:pt x="680003" y="2832035"/>
                  </a:lnTo>
                  <a:cubicBezTo>
                    <a:pt x="680003" y="3144861"/>
                    <a:pt x="669850" y="3398455"/>
                    <a:pt x="657325" y="3398455"/>
                  </a:cubicBezTo>
                  <a:lnTo>
                    <a:pt x="0" y="3398455"/>
                  </a:lnTo>
                  <a:lnTo>
                    <a:pt x="0" y="3398455"/>
                  </a:lnTo>
                  <a:lnTo>
                    <a:pt x="0" y="2"/>
                  </a:lnTo>
                  <a:lnTo>
                    <a:pt x="0" y="2"/>
                  </a:lnTo>
                  <a:lnTo>
                    <a:pt x="657325" y="2"/>
                  </a:lnTo>
                  <a:cubicBezTo>
                    <a:pt x="669850" y="2"/>
                    <a:pt x="680003" y="253596"/>
                    <a:pt x="680003" y="566422"/>
                  </a:cubicBez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3355" rIns="43354" bIns="4335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6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DIAGNOSI</a:t>
              </a:r>
              <a:endParaRPr lang="it-IT" sz="1600" kern="1200" dirty="0">
                <a:solidFill>
                  <a:srgbClr val="660066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Figura a mano libera: forma 11"/>
            <p:cNvSpPr/>
            <p:nvPr/>
          </p:nvSpPr>
          <p:spPr>
            <a:xfrm rot="-5400000">
              <a:off x="3803255" y="3010440"/>
              <a:ext cx="658116" cy="940165"/>
            </a:xfrm>
            <a:custGeom>
              <a:avLst/>
              <a:gdLst>
                <a:gd name="connsiteX0" fmla="*/ 0 w 940164"/>
                <a:gd name="connsiteY0" fmla="*/ 0 h 658115"/>
                <a:gd name="connsiteX1" fmla="*/ 611107 w 940164"/>
                <a:gd name="connsiteY1" fmla="*/ 0 h 658115"/>
                <a:gd name="connsiteX2" fmla="*/ 940164 w 940164"/>
                <a:gd name="connsiteY2" fmla="*/ 329058 h 658115"/>
                <a:gd name="connsiteX3" fmla="*/ 611107 w 940164"/>
                <a:gd name="connsiteY3" fmla="*/ 658115 h 658115"/>
                <a:gd name="connsiteX4" fmla="*/ 0 w 940164"/>
                <a:gd name="connsiteY4" fmla="*/ 658115 h 658115"/>
                <a:gd name="connsiteX5" fmla="*/ 329058 w 940164"/>
                <a:gd name="connsiteY5" fmla="*/ 329058 h 658115"/>
                <a:gd name="connsiteX6" fmla="*/ 0 w 940164"/>
                <a:gd name="connsiteY6" fmla="*/ 0 h 6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164" h="658115">
                  <a:moveTo>
                    <a:pt x="940163" y="0"/>
                  </a:moveTo>
                  <a:lnTo>
                    <a:pt x="940163" y="427775"/>
                  </a:lnTo>
                  <a:lnTo>
                    <a:pt x="470081" y="658115"/>
                  </a:lnTo>
                  <a:lnTo>
                    <a:pt x="1" y="427775"/>
                  </a:lnTo>
                  <a:lnTo>
                    <a:pt x="1" y="0"/>
                  </a:lnTo>
                  <a:lnTo>
                    <a:pt x="470081" y="230341"/>
                  </a:lnTo>
                  <a:lnTo>
                    <a:pt x="940163" y="0"/>
                  </a:lnTo>
                  <a:close/>
                </a:path>
              </a:pathLst>
            </a:custGeom>
            <a:solidFill>
              <a:srgbClr val="008000"/>
            </a:solidFill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341123" rIns="12066" bIns="341123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/>
                <a:t>*</a:t>
              </a:r>
            </a:p>
          </p:txBody>
        </p:sp>
        <p:sp>
          <p:nvSpPr>
            <p:cNvPr id="13" name="Figura a mano libera: forma 12"/>
            <p:cNvSpPr/>
            <p:nvPr/>
          </p:nvSpPr>
          <p:spPr>
            <a:xfrm>
              <a:off x="4971071" y="3086327"/>
              <a:ext cx="3382859" cy="734293"/>
            </a:xfrm>
            <a:custGeom>
              <a:avLst/>
              <a:gdLst>
                <a:gd name="connsiteX0" fmla="*/ 122385 w 734293"/>
                <a:gd name="connsiteY0" fmla="*/ 0 h 3382859"/>
                <a:gd name="connsiteX1" fmla="*/ 611908 w 734293"/>
                <a:gd name="connsiteY1" fmla="*/ 0 h 3382859"/>
                <a:gd name="connsiteX2" fmla="*/ 734293 w 734293"/>
                <a:gd name="connsiteY2" fmla="*/ 122385 h 3382859"/>
                <a:gd name="connsiteX3" fmla="*/ 734293 w 734293"/>
                <a:gd name="connsiteY3" fmla="*/ 3382859 h 3382859"/>
                <a:gd name="connsiteX4" fmla="*/ 734293 w 734293"/>
                <a:gd name="connsiteY4" fmla="*/ 3382859 h 3382859"/>
                <a:gd name="connsiteX5" fmla="*/ 0 w 734293"/>
                <a:gd name="connsiteY5" fmla="*/ 3382859 h 3382859"/>
                <a:gd name="connsiteX6" fmla="*/ 0 w 734293"/>
                <a:gd name="connsiteY6" fmla="*/ 3382859 h 3382859"/>
                <a:gd name="connsiteX7" fmla="*/ 0 w 734293"/>
                <a:gd name="connsiteY7" fmla="*/ 122385 h 3382859"/>
                <a:gd name="connsiteX8" fmla="*/ 122385 w 734293"/>
                <a:gd name="connsiteY8" fmla="*/ 0 h 338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4293" h="3382859">
                  <a:moveTo>
                    <a:pt x="734293" y="563824"/>
                  </a:moveTo>
                  <a:lnTo>
                    <a:pt x="734293" y="2819035"/>
                  </a:lnTo>
                  <a:cubicBezTo>
                    <a:pt x="734293" y="3130423"/>
                    <a:pt x="722399" y="3382857"/>
                    <a:pt x="707728" y="3382857"/>
                  </a:cubicBezTo>
                  <a:lnTo>
                    <a:pt x="0" y="3382857"/>
                  </a:lnTo>
                  <a:lnTo>
                    <a:pt x="0" y="3382857"/>
                  </a:lnTo>
                  <a:lnTo>
                    <a:pt x="0" y="2"/>
                  </a:lnTo>
                  <a:lnTo>
                    <a:pt x="0" y="2"/>
                  </a:lnTo>
                  <a:lnTo>
                    <a:pt x="707728" y="2"/>
                  </a:lnTo>
                  <a:cubicBezTo>
                    <a:pt x="722399" y="2"/>
                    <a:pt x="734293" y="252436"/>
                    <a:pt x="734293" y="563824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6005" rIns="46004" bIns="4600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6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IDEAZIONE E PIANIFICAZIONE</a:t>
              </a:r>
              <a:endParaRPr lang="it-IT" sz="1600" kern="1200" dirty="0">
                <a:solidFill>
                  <a:srgbClr val="660066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Figura a mano libera: forma 13"/>
            <p:cNvSpPr/>
            <p:nvPr/>
          </p:nvSpPr>
          <p:spPr>
            <a:xfrm rot="-5400000">
              <a:off x="3818181" y="3921374"/>
              <a:ext cx="658116" cy="940165"/>
            </a:xfrm>
            <a:custGeom>
              <a:avLst/>
              <a:gdLst>
                <a:gd name="connsiteX0" fmla="*/ 0 w 940164"/>
                <a:gd name="connsiteY0" fmla="*/ 0 h 658115"/>
                <a:gd name="connsiteX1" fmla="*/ 611107 w 940164"/>
                <a:gd name="connsiteY1" fmla="*/ 0 h 658115"/>
                <a:gd name="connsiteX2" fmla="*/ 940164 w 940164"/>
                <a:gd name="connsiteY2" fmla="*/ 329058 h 658115"/>
                <a:gd name="connsiteX3" fmla="*/ 611107 w 940164"/>
                <a:gd name="connsiteY3" fmla="*/ 658115 h 658115"/>
                <a:gd name="connsiteX4" fmla="*/ 0 w 940164"/>
                <a:gd name="connsiteY4" fmla="*/ 658115 h 658115"/>
                <a:gd name="connsiteX5" fmla="*/ 329058 w 940164"/>
                <a:gd name="connsiteY5" fmla="*/ 329058 h 658115"/>
                <a:gd name="connsiteX6" fmla="*/ 0 w 940164"/>
                <a:gd name="connsiteY6" fmla="*/ 0 h 6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164" h="658115">
                  <a:moveTo>
                    <a:pt x="940163" y="0"/>
                  </a:moveTo>
                  <a:lnTo>
                    <a:pt x="940163" y="427775"/>
                  </a:lnTo>
                  <a:lnTo>
                    <a:pt x="470081" y="658115"/>
                  </a:lnTo>
                  <a:lnTo>
                    <a:pt x="1" y="427775"/>
                  </a:lnTo>
                  <a:lnTo>
                    <a:pt x="1" y="0"/>
                  </a:lnTo>
                  <a:lnTo>
                    <a:pt x="470081" y="230341"/>
                  </a:lnTo>
                  <a:lnTo>
                    <a:pt x="9401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341123" rIns="12066" bIns="341123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/>
                <a:t>*</a:t>
              </a:r>
            </a:p>
          </p:txBody>
        </p:sp>
        <p:sp>
          <p:nvSpPr>
            <p:cNvPr id="15" name="Figura a mano libera: forma 14"/>
            <p:cNvSpPr/>
            <p:nvPr/>
          </p:nvSpPr>
          <p:spPr>
            <a:xfrm>
              <a:off x="4971225" y="3996799"/>
              <a:ext cx="3386639" cy="680236"/>
            </a:xfrm>
            <a:custGeom>
              <a:avLst/>
              <a:gdLst>
                <a:gd name="connsiteX0" fmla="*/ 113375 w 680235"/>
                <a:gd name="connsiteY0" fmla="*/ 0 h 3386638"/>
                <a:gd name="connsiteX1" fmla="*/ 566860 w 680235"/>
                <a:gd name="connsiteY1" fmla="*/ 0 h 3386638"/>
                <a:gd name="connsiteX2" fmla="*/ 680235 w 680235"/>
                <a:gd name="connsiteY2" fmla="*/ 113375 h 3386638"/>
                <a:gd name="connsiteX3" fmla="*/ 680235 w 680235"/>
                <a:gd name="connsiteY3" fmla="*/ 3386638 h 3386638"/>
                <a:gd name="connsiteX4" fmla="*/ 680235 w 680235"/>
                <a:gd name="connsiteY4" fmla="*/ 3386638 h 3386638"/>
                <a:gd name="connsiteX5" fmla="*/ 0 w 680235"/>
                <a:gd name="connsiteY5" fmla="*/ 3386638 h 3386638"/>
                <a:gd name="connsiteX6" fmla="*/ 0 w 680235"/>
                <a:gd name="connsiteY6" fmla="*/ 3386638 h 3386638"/>
                <a:gd name="connsiteX7" fmla="*/ 0 w 680235"/>
                <a:gd name="connsiteY7" fmla="*/ 113375 h 3386638"/>
                <a:gd name="connsiteX8" fmla="*/ 113375 w 680235"/>
                <a:gd name="connsiteY8" fmla="*/ 0 h 338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235" h="3386638">
                  <a:moveTo>
                    <a:pt x="680235" y="564454"/>
                  </a:moveTo>
                  <a:lnTo>
                    <a:pt x="680235" y="2822184"/>
                  </a:lnTo>
                  <a:cubicBezTo>
                    <a:pt x="680235" y="3133921"/>
                    <a:pt x="670039" y="3386636"/>
                    <a:pt x="657463" y="3386636"/>
                  </a:cubicBezTo>
                  <a:lnTo>
                    <a:pt x="0" y="3386636"/>
                  </a:lnTo>
                  <a:lnTo>
                    <a:pt x="0" y="3386636"/>
                  </a:lnTo>
                  <a:lnTo>
                    <a:pt x="0" y="2"/>
                  </a:lnTo>
                  <a:lnTo>
                    <a:pt x="0" y="2"/>
                  </a:lnTo>
                  <a:lnTo>
                    <a:pt x="657463" y="2"/>
                  </a:lnTo>
                  <a:cubicBezTo>
                    <a:pt x="670039" y="2"/>
                    <a:pt x="680235" y="252717"/>
                    <a:pt x="680235" y="564454"/>
                  </a:cubicBez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3366" rIns="43366" bIns="4336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6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ESECUZIONE</a:t>
              </a:r>
              <a:endParaRPr lang="it-IT" sz="1600" kern="1200" dirty="0">
                <a:solidFill>
                  <a:srgbClr val="660066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Figura a mano libera: forma 15"/>
            <p:cNvSpPr/>
            <p:nvPr/>
          </p:nvSpPr>
          <p:spPr>
            <a:xfrm rot="-5400000">
              <a:off x="3790204" y="4783757"/>
              <a:ext cx="658116" cy="940165"/>
            </a:xfrm>
            <a:custGeom>
              <a:avLst/>
              <a:gdLst>
                <a:gd name="connsiteX0" fmla="*/ 0 w 940164"/>
                <a:gd name="connsiteY0" fmla="*/ 0 h 658115"/>
                <a:gd name="connsiteX1" fmla="*/ 611107 w 940164"/>
                <a:gd name="connsiteY1" fmla="*/ 0 h 658115"/>
                <a:gd name="connsiteX2" fmla="*/ 940164 w 940164"/>
                <a:gd name="connsiteY2" fmla="*/ 329058 h 658115"/>
                <a:gd name="connsiteX3" fmla="*/ 611107 w 940164"/>
                <a:gd name="connsiteY3" fmla="*/ 658115 h 658115"/>
                <a:gd name="connsiteX4" fmla="*/ 0 w 940164"/>
                <a:gd name="connsiteY4" fmla="*/ 658115 h 658115"/>
                <a:gd name="connsiteX5" fmla="*/ 329058 w 940164"/>
                <a:gd name="connsiteY5" fmla="*/ 329058 h 658115"/>
                <a:gd name="connsiteX6" fmla="*/ 0 w 940164"/>
                <a:gd name="connsiteY6" fmla="*/ 0 h 6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164" h="658115">
                  <a:moveTo>
                    <a:pt x="940163" y="0"/>
                  </a:moveTo>
                  <a:lnTo>
                    <a:pt x="940163" y="427775"/>
                  </a:lnTo>
                  <a:lnTo>
                    <a:pt x="470081" y="658115"/>
                  </a:lnTo>
                  <a:lnTo>
                    <a:pt x="1" y="427775"/>
                  </a:lnTo>
                  <a:lnTo>
                    <a:pt x="1" y="0"/>
                  </a:lnTo>
                  <a:lnTo>
                    <a:pt x="470081" y="230341"/>
                  </a:lnTo>
                  <a:lnTo>
                    <a:pt x="94016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341123" rIns="12066" bIns="341123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/>
                <a:t>*</a:t>
              </a:r>
            </a:p>
          </p:txBody>
        </p:sp>
        <p:sp>
          <p:nvSpPr>
            <p:cNvPr id="17" name="Figura a mano libera: forma 16"/>
            <p:cNvSpPr/>
            <p:nvPr/>
          </p:nvSpPr>
          <p:spPr>
            <a:xfrm>
              <a:off x="4970785" y="4880242"/>
              <a:ext cx="3375864" cy="690520"/>
            </a:xfrm>
            <a:custGeom>
              <a:avLst/>
              <a:gdLst>
                <a:gd name="connsiteX0" fmla="*/ 115089 w 690520"/>
                <a:gd name="connsiteY0" fmla="*/ 0 h 3375864"/>
                <a:gd name="connsiteX1" fmla="*/ 575431 w 690520"/>
                <a:gd name="connsiteY1" fmla="*/ 0 h 3375864"/>
                <a:gd name="connsiteX2" fmla="*/ 690520 w 690520"/>
                <a:gd name="connsiteY2" fmla="*/ 115089 h 3375864"/>
                <a:gd name="connsiteX3" fmla="*/ 690520 w 690520"/>
                <a:gd name="connsiteY3" fmla="*/ 3375864 h 3375864"/>
                <a:gd name="connsiteX4" fmla="*/ 690520 w 690520"/>
                <a:gd name="connsiteY4" fmla="*/ 3375864 h 3375864"/>
                <a:gd name="connsiteX5" fmla="*/ 0 w 690520"/>
                <a:gd name="connsiteY5" fmla="*/ 3375864 h 3375864"/>
                <a:gd name="connsiteX6" fmla="*/ 0 w 690520"/>
                <a:gd name="connsiteY6" fmla="*/ 3375864 h 3375864"/>
                <a:gd name="connsiteX7" fmla="*/ 0 w 690520"/>
                <a:gd name="connsiteY7" fmla="*/ 115089 h 3375864"/>
                <a:gd name="connsiteX8" fmla="*/ 115089 w 690520"/>
                <a:gd name="connsiteY8" fmla="*/ 0 h 337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520" h="3375864">
                  <a:moveTo>
                    <a:pt x="690520" y="562657"/>
                  </a:moveTo>
                  <a:lnTo>
                    <a:pt x="690520" y="2813207"/>
                  </a:lnTo>
                  <a:cubicBezTo>
                    <a:pt x="690520" y="3123953"/>
                    <a:pt x="679980" y="3375862"/>
                    <a:pt x="666979" y="3375862"/>
                  </a:cubicBezTo>
                  <a:lnTo>
                    <a:pt x="0" y="3375862"/>
                  </a:lnTo>
                  <a:lnTo>
                    <a:pt x="0" y="337586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66979" y="2"/>
                  </a:lnTo>
                  <a:cubicBezTo>
                    <a:pt x="679980" y="2"/>
                    <a:pt x="690520" y="251911"/>
                    <a:pt x="690520" y="562657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43868" rIns="43868" bIns="43868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600" b="1" kern="1200" dirty="0">
                  <a:solidFill>
                    <a:srgbClr val="660066"/>
                  </a:solidFill>
                  <a:latin typeface="Calibri"/>
                  <a:cs typeface="Calibri"/>
                </a:rPr>
                <a:t>CHIUSURA</a:t>
              </a:r>
              <a:endParaRPr lang="it-IT" sz="1600" kern="1200" dirty="0">
                <a:solidFill>
                  <a:srgbClr val="660066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Titolo 1"/>
          <p:cNvSpPr txBox="1">
            <a:spLocks/>
          </p:cNvSpPr>
          <p:nvPr/>
        </p:nvSpPr>
        <p:spPr>
          <a:xfrm>
            <a:off x="219075" y="148547"/>
            <a:ext cx="8783406" cy="10520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REALIZZAZIONE DI UN PERCORSO</a:t>
            </a:r>
            <a:b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</a:b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 DI SERVICE LEARNING</a:t>
            </a:r>
          </a:p>
        </p:txBody>
      </p:sp>
    </p:spTree>
    <p:extLst>
      <p:ext uri="{BB962C8B-B14F-4D97-AF65-F5344CB8AC3E}">
        <p14:creationId xmlns:p14="http://schemas.microsoft.com/office/powerpoint/2010/main" val="339144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2002674" y="664396"/>
            <a:ext cx="4932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6600"/>
                </a:solidFill>
                <a:latin typeface="Calibri"/>
                <a:cs typeface="Calibri"/>
              </a:rPr>
              <a:t>LE TAPPE DEL PERCORSO</a:t>
            </a:r>
            <a:endParaRPr lang="it-IT" sz="3600" dirty="0">
              <a:solidFill>
                <a:srgbClr val="FF66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500" y="1431662"/>
            <a:ext cx="8069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Determinare la natura del progetto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Individuare la Motivazione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Determinare gli obiettivi di servizio e d’apprendimento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Individuare i responsabili e i coprotagonisti del servizio solidale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Individuare la sede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37" y="3950530"/>
            <a:ext cx="2573348" cy="25733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42" y="4414165"/>
            <a:ext cx="2034690" cy="16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571499" y="522236"/>
            <a:ext cx="7834227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Determinare le attività da svolgere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Individuare i contenuti e le connessioni curricolari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Determinare i tempi approssimativi per ogni attività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Individuare i costi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Valutazione del progetto e coerenza interna.</a:t>
            </a:r>
            <a:b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</a:br>
            <a:b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</a:br>
            <a:endParaRPr lang="it-IT" sz="3200" dirty="0">
              <a:latin typeface="Calibri"/>
              <a:cs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45" y="4609036"/>
            <a:ext cx="6326614" cy="1646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chemeClr val="bg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017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74157" y="3637040"/>
            <a:ext cx="8001000" cy="1219200"/>
          </a:xfrm>
        </p:spPr>
        <p:txBody>
          <a:bodyPr>
            <a:noAutofit/>
          </a:bodyPr>
          <a:lstStyle/>
          <a:p>
            <a:pPr algn="l"/>
            <a:r>
              <a:rPr lang="it-IT" sz="3200" b="1" i="1" dirty="0">
                <a:solidFill>
                  <a:srgbClr val="660066"/>
                </a:solidFill>
                <a:latin typeface="Calibri"/>
                <a:cs typeface="Calibri"/>
              </a:rPr>
              <a:t>Il Service-Learning è un approccio pedagogico-didattico che unisce due elementi: </a:t>
            </a:r>
          </a:p>
          <a:p>
            <a:pPr algn="l"/>
            <a:r>
              <a:rPr lang="it-IT" sz="3200" b="1" i="1" dirty="0">
                <a:solidFill>
                  <a:srgbClr val="660066"/>
                </a:solidFill>
                <a:latin typeface="Calibri"/>
                <a:cs typeface="Calibri"/>
              </a:rPr>
              <a:t>il Service (il volontariato per la comunità) e il Learning (l’acquisizione di competenze professionali, metodologiche e sociali).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97" t="1263" b="-2800"/>
          <a:stretch/>
        </p:blipFill>
        <p:spPr>
          <a:xfrm>
            <a:off x="2851327" y="311623"/>
            <a:ext cx="3427350" cy="3210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IISS Diamante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694" y="969832"/>
            <a:ext cx="4343400" cy="1070447"/>
          </a:xfrm>
        </p:spPr>
        <p:txBody>
          <a:bodyPr/>
          <a:lstStyle/>
          <a:p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IL SERVICE LEARNING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nasce negli Stati Uniti, intorno agli anni novanta e, ben presto, conosce un grande sviluppo in molti paesi. </a:t>
            </a:r>
            <a:endParaRPr lang="it-IT" sz="3200" dirty="0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341" r="25341"/>
          <a:stretch>
            <a:fillRect/>
          </a:stretch>
        </p:blipFill>
        <p:spPr>
          <a:xfrm rot="150174">
            <a:off x="4720983" y="485261"/>
            <a:ext cx="4002859" cy="5337787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3952" y="746948"/>
            <a:ext cx="82090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Obiettivo fondamentale è quello di rendere i cittadini sensibili alle esigenze della società, potenziando il principio di convivenza civile e democratica.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52" y="3003262"/>
            <a:ext cx="8209019" cy="27667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450670" y="1109895"/>
            <a:ext cx="8255463" cy="3663561"/>
          </a:xfrm>
        </p:spPr>
        <p:txBody>
          <a:bodyPr>
            <a:noAutofit/>
          </a:bodyPr>
          <a:lstStyle/>
          <a:p>
            <a:pPr algn="l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In Italia si stanno realizzando numerose esperienze di Service Learning, anche grazie all’azione della LUMSA e della Scuola di Alta Formazione “EIS” (Educare all’Incontro e alla Solidarietà), dove opera un gruppo di ricercatori coordinato dal prof. Italo </a:t>
            </a:r>
            <a:r>
              <a:rPr lang="it-IT" sz="3200" b="1" dirty="0" err="1">
                <a:solidFill>
                  <a:srgbClr val="660066"/>
                </a:solidFill>
                <a:latin typeface="Calibri"/>
                <a:cs typeface="Calibri"/>
              </a:rPr>
              <a:t>Fiorin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, docente di Didattica e Pedagogia speciale. </a:t>
            </a:r>
          </a:p>
          <a:p>
            <a:pPr algn="just"/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4144">
            <a:off x="5610751" y="4937679"/>
            <a:ext cx="2793644" cy="1186726"/>
          </a:xfrm>
          <a:prstGeom prst="roundRect">
            <a:avLst>
              <a:gd name="adj" fmla="val 16667"/>
            </a:avLst>
          </a:prstGeom>
          <a:ln w="12700" cmpd="sng">
            <a:solidFill>
              <a:srgbClr val="B74D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6700" y="412769"/>
            <a:ext cx="8705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Per l’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avvio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del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progetto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, il MIUR ha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individuato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tre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Regioni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-pilota: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Lombardia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,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Toscana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e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Calabria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. </a:t>
            </a:r>
          </a:p>
          <a:p>
            <a:endParaRPr lang="fr-FR" sz="10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algn="ctr"/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La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Dirigenza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Scolastica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dell’Istituto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Omnicomprensivo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di San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Demetrio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Corone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e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dell’IISS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di Diamante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aderisce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alla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Rete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di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Scuole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calabresi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ed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ha il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ruolo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di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Scuola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 Polo provinciale  per Il Service </a:t>
            </a:r>
            <a:r>
              <a:rPr lang="fr-FR" sz="3200" b="1" dirty="0" err="1">
                <a:solidFill>
                  <a:srgbClr val="660066"/>
                </a:solidFill>
                <a:latin typeface="Calibri"/>
                <a:cs typeface="Calibri"/>
              </a:rPr>
              <a:t>learning</a:t>
            </a:r>
            <a:r>
              <a:rPr lang="fr-FR" sz="3200" b="1" dirty="0">
                <a:solidFill>
                  <a:srgbClr val="660066"/>
                </a:solidFill>
                <a:latin typeface="Calibri"/>
                <a:cs typeface="Calibri"/>
              </a:rPr>
              <a:t>.</a:t>
            </a:r>
            <a:endParaRPr lang="it-IT" sz="3200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70" y="4379455"/>
            <a:ext cx="3598741" cy="1874084"/>
          </a:xfrm>
          <a:prstGeom prst="roundRect">
            <a:avLst>
              <a:gd name="adj" fmla="val 16667"/>
            </a:avLst>
          </a:prstGeom>
          <a:ln w="38100" cmpd="sng">
            <a:solidFill>
              <a:srgbClr val="B74D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082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3388" y="1757904"/>
            <a:ext cx="83971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La proposta educativa prevede la costruzione di specifiche situazioni didattiche che hanno lo scopo di favorire lo sviluppo delle competenze metodologiche, professionali e sociali degli studenti. </a:t>
            </a:r>
          </a:p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Le attività didattiche partono da situazioni problematiche reali e fanno sì che gli studenti siano parte attiva nel processo di apprendimento.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4144">
            <a:off x="3236634" y="406955"/>
            <a:ext cx="2793644" cy="1186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1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2823" y="651317"/>
            <a:ext cx="827958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I progetti di </a:t>
            </a:r>
            <a:r>
              <a:rPr lang="it-IT" sz="3200" b="1" i="1" dirty="0">
                <a:solidFill>
                  <a:srgbClr val="660066"/>
                </a:solidFill>
                <a:latin typeface="Calibri"/>
                <a:cs typeface="Calibri"/>
              </a:rPr>
              <a:t>Service Learning </a:t>
            </a:r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prevedono la costruzione di situazioni didattiche utili a sviluppare negli studenti competenze professionali, metodologiche e sociali partendo da situazioni reali, vicine al proprio vissuto e legate al contesto socio-economico di riferimento.</a:t>
            </a:r>
          </a:p>
          <a:p>
            <a:pPr algn="just"/>
            <a:endParaRPr lang="it-IT" sz="1400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43" y="3910219"/>
            <a:ext cx="3001910" cy="2613659"/>
          </a:xfrm>
          <a:prstGeom prst="roundRect">
            <a:avLst>
              <a:gd name="adj" fmla="val 16667"/>
            </a:avLst>
          </a:prstGeom>
          <a:ln>
            <a:solidFill>
              <a:srgbClr val="B74D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871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679" y="698861"/>
            <a:ext cx="4152469" cy="5885484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>
                <a:solidFill>
                  <a:srgbClr val="660066"/>
                </a:solidFill>
                <a:latin typeface="Calibri"/>
                <a:cs typeface="Calibri"/>
              </a:rPr>
              <a:t>La partecipazione e il protagonismo degli studenti, di ogni ordine e grado, offrono un terreno di prova e di sperimentazione atto a potenziare i diritti di cittadinanza e il senso di responsabilità sociale.</a:t>
            </a:r>
          </a:p>
          <a:p>
            <a:endParaRPr lang="it-IT" sz="28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IISS Diamante</a:t>
            </a:r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01" y="866698"/>
            <a:ext cx="3848078" cy="4555204"/>
          </a:xfrm>
          <a:prstGeom prst="rect">
            <a:avLst/>
          </a:prstGeom>
          <a:ln w="38100" cmpd="sng">
            <a:solidFill>
              <a:srgbClr val="B74D2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1986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rio di viaggio">
  <a:themeElements>
    <a:clrScheme name="Diario di viaggio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Diario di viagg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Diario di viagg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328</TotalTime>
  <Words>728</Words>
  <Application>Microsoft Office PowerPoint</Application>
  <PresentationFormat>Presentazione su schermo (4:3)</PresentationFormat>
  <Paragraphs>86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ArialMT</vt:lpstr>
      <vt:lpstr>Calibri</vt:lpstr>
      <vt:lpstr>Calisto MT</vt:lpstr>
      <vt:lpstr>Mistral</vt:lpstr>
      <vt:lpstr>Wingdings</vt:lpstr>
      <vt:lpstr>Wingdings 2</vt:lpstr>
      <vt:lpstr>Diario di viaggio</vt:lpstr>
      <vt:lpstr>IL SERVICE LEARNING</vt:lpstr>
      <vt:lpstr>Presentazione standard di PowerPoint</vt:lpstr>
      <vt:lpstr>IL SERVICE LEARNING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SERVICE LEARNING</dc:title>
  <dc:creator>ANITA</dc:creator>
  <cp:lastModifiedBy>Guest</cp:lastModifiedBy>
  <cp:revision>51</cp:revision>
  <dcterms:created xsi:type="dcterms:W3CDTF">2017-03-21T17:32:34Z</dcterms:created>
  <dcterms:modified xsi:type="dcterms:W3CDTF">2017-03-24T10:22:14Z</dcterms:modified>
</cp:coreProperties>
</file>